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9" r:id="rId2"/>
    <p:sldId id="260" r:id="rId3"/>
    <p:sldId id="262" r:id="rId4"/>
    <p:sldId id="277" r:id="rId5"/>
    <p:sldId id="261" r:id="rId6"/>
    <p:sldId id="263" r:id="rId7"/>
    <p:sldId id="264" r:id="rId8"/>
    <p:sldId id="278" r:id="rId9"/>
    <p:sldId id="279" r:id="rId10"/>
    <p:sldId id="280" r:id="rId11"/>
    <p:sldId id="281" r:id="rId12"/>
    <p:sldId id="265" r:id="rId13"/>
    <p:sldId id="258" r:id="rId14"/>
  </p:sldIdLst>
  <p:sldSz cx="12192000" cy="6858000"/>
  <p:notesSz cx="6858000" cy="9144000"/>
  <p:embeddedFontLst>
    <p:embeddedFont>
      <p:font typeface="나눔스퀘어" panose="020B0600000101010101" pitchFamily="50" charset="-127"/>
      <p:regular r:id="rId15"/>
    </p:embeddedFont>
    <p:embeddedFont>
      <p:font typeface="나눔고딕" panose="020D0604000000000000" pitchFamily="50" charset="-127"/>
      <p:regular r:id="rId16"/>
      <p:bold r:id="rId17"/>
    </p:embeddedFont>
    <p:embeddedFont>
      <p:font typeface="나눔스퀘어 ExtraBold" panose="020B0600000101010101" pitchFamily="50" charset="-12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20" autoAdjust="0"/>
    <p:restoredTop sz="94660"/>
  </p:normalViewPr>
  <p:slideViewPr>
    <p:cSldViewPr snapToGrid="0">
      <p:cViewPr varScale="1">
        <p:scale>
          <a:sx n="86" d="100"/>
          <a:sy n="86" d="100"/>
        </p:scale>
        <p:origin x="74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254EC-5C4D-4D9D-AB71-225D52652E41}" type="datetimeFigureOut">
              <a:rPr lang="ko-KR" altLang="en-US" smtClean="0"/>
              <a:t>2018-01-25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A11F9-4A20-40E8-8D8C-E189078802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960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254EC-5C4D-4D9D-AB71-225D52652E41}" type="datetimeFigureOut">
              <a:rPr lang="ko-KR" altLang="en-US" smtClean="0"/>
              <a:t>2018-01-25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A11F9-4A20-40E8-8D8C-E189078802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2311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254EC-5C4D-4D9D-AB71-225D52652E41}" type="datetimeFigureOut">
              <a:rPr lang="ko-KR" altLang="en-US" smtClean="0"/>
              <a:t>2018-01-25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A11F9-4A20-40E8-8D8C-E189078802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4739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254EC-5C4D-4D9D-AB71-225D52652E41}" type="datetimeFigureOut">
              <a:rPr lang="ko-KR" altLang="en-US" smtClean="0"/>
              <a:t>2018-01-25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A11F9-4A20-40E8-8D8C-E189078802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4896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254EC-5C4D-4D9D-AB71-225D52652E41}" type="datetimeFigureOut">
              <a:rPr lang="ko-KR" altLang="en-US" smtClean="0"/>
              <a:t>2018-01-25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A11F9-4A20-40E8-8D8C-E189078802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8812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254EC-5C4D-4D9D-AB71-225D52652E41}" type="datetimeFigureOut">
              <a:rPr lang="ko-KR" altLang="en-US" smtClean="0"/>
              <a:t>2018-01-25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A11F9-4A20-40E8-8D8C-E189078802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5795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254EC-5C4D-4D9D-AB71-225D52652E41}" type="datetimeFigureOut">
              <a:rPr lang="ko-KR" altLang="en-US" smtClean="0"/>
              <a:t>2018-01-25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A11F9-4A20-40E8-8D8C-E189078802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7621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254EC-5C4D-4D9D-AB71-225D52652E41}" type="datetimeFigureOut">
              <a:rPr lang="ko-KR" altLang="en-US" smtClean="0"/>
              <a:t>2018-01-25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A11F9-4A20-40E8-8D8C-E189078802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801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254EC-5C4D-4D9D-AB71-225D52652E41}" type="datetimeFigureOut">
              <a:rPr lang="ko-KR" altLang="en-US" smtClean="0"/>
              <a:t>2018-01-25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A11F9-4A20-40E8-8D8C-E189078802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3799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254EC-5C4D-4D9D-AB71-225D52652E41}" type="datetimeFigureOut">
              <a:rPr lang="ko-KR" altLang="en-US" smtClean="0"/>
              <a:t>2018-01-25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A11F9-4A20-40E8-8D8C-E189078802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9538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254EC-5C4D-4D9D-AB71-225D52652E41}" type="datetimeFigureOut">
              <a:rPr lang="ko-KR" altLang="en-US" smtClean="0"/>
              <a:t>2018-01-25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A11F9-4A20-40E8-8D8C-E189078802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6687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E254EC-5C4D-4D9D-AB71-225D52652E41}" type="datetimeFigureOut">
              <a:rPr lang="ko-KR" altLang="en-US" smtClean="0"/>
              <a:t>2018-01-25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DA11F9-4A20-40E8-8D8C-E189078802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0364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61"/>
          <a:stretch/>
        </p:blipFill>
        <p:spPr>
          <a:xfrm rot="10800000">
            <a:off x="2664244" y="4525466"/>
            <a:ext cx="6863513" cy="234124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940604" y="2811484"/>
            <a:ext cx="43107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gradFill>
                  <a:gsLst>
                    <a:gs pos="0">
                      <a:srgbClr val="76D0FE"/>
                    </a:gs>
                    <a:gs pos="100000">
                      <a:srgbClr val="ECCDC4"/>
                    </a:gs>
                  </a:gsLst>
                  <a:path path="circle">
                    <a:fillToRect r="100000" b="10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곰 주사위 게임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131FE6-6035-486C-833C-7DDC8F2D6957}"/>
              </a:ext>
            </a:extLst>
          </p:cNvPr>
          <p:cNvSpPr txBox="1"/>
          <p:nvPr/>
        </p:nvSpPr>
        <p:spPr>
          <a:xfrm>
            <a:off x="5163693" y="5696088"/>
            <a:ext cx="18646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언어정보처리전공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201601157</a:t>
            </a:r>
          </a:p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윤지애</a:t>
            </a:r>
          </a:p>
        </p:txBody>
      </p:sp>
    </p:spTree>
    <p:extLst>
      <p:ext uri="{BB962C8B-B14F-4D97-AF65-F5344CB8AC3E}">
        <p14:creationId xmlns:p14="http://schemas.microsoft.com/office/powerpoint/2010/main" val="87784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48288" y="1114895"/>
            <a:ext cx="11895424" cy="5580711"/>
          </a:xfrm>
          <a:prstGeom prst="rect">
            <a:avLst/>
          </a:prstGeom>
          <a:noFill/>
          <a:ln w="15875">
            <a:gradFill>
              <a:gsLst>
                <a:gs pos="68460">
                  <a:srgbClr val="ECCDC4"/>
                </a:gs>
                <a:gs pos="33600">
                  <a:srgbClr val="76D0FE"/>
                </a:gs>
                <a:gs pos="0">
                  <a:srgbClr val="ECCDC4"/>
                </a:gs>
                <a:gs pos="100000">
                  <a:srgbClr val="76D0F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48288" y="530119"/>
            <a:ext cx="5022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개발결과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/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활용방안 및 기대효과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355553" y="101854"/>
            <a:ext cx="6751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윤지애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25658" y="1927558"/>
            <a:ext cx="11140684" cy="325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2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나눔스퀘어" panose="020B0600000101010101" pitchFamily="50" charset="-127"/>
              <a:buChar char="★"/>
            </a:pPr>
            <a:r>
              <a:rPr lang="ko-KR" altLang="en-US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통계 관련 용어를 자연스럽게 습득</a:t>
            </a:r>
            <a:endParaRPr lang="en-US" altLang="ko-KR" sz="3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571500" indent="-571500">
              <a:lnSpc>
                <a:spcPct val="15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나눔스퀘어" panose="020B0600000101010101" pitchFamily="50" charset="-127"/>
              <a:buChar char="★"/>
            </a:pPr>
            <a:r>
              <a:rPr lang="ko-KR" altLang="en-US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게임을 통해 통계를 접함</a:t>
            </a:r>
            <a:endParaRPr lang="en-US" altLang="ko-KR" sz="3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571500" indent="-571500">
              <a:lnSpc>
                <a:spcPct val="15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나눔스퀘어" panose="020B0600000101010101" pitchFamily="50" charset="-127"/>
              <a:buChar char="★"/>
            </a:pPr>
            <a:r>
              <a:rPr lang="ko-KR" altLang="en-US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혼자서 할 수 있는 컴퓨터를 이용한 보드게임</a:t>
            </a:r>
            <a:endParaRPr lang="en-US" altLang="ko-KR" sz="3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571500" indent="-571500">
              <a:lnSpc>
                <a:spcPct val="15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나눔스퀘어" panose="020B0600000101010101" pitchFamily="50" charset="-127"/>
              <a:buChar char="★"/>
            </a:pPr>
            <a:r>
              <a:rPr lang="ko-KR" altLang="en-US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주사위 게임에의 접목과 통계 학습효과 향상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EFF544-2CA8-4F1F-B8F7-939EF62EBA8C}"/>
              </a:ext>
            </a:extLst>
          </p:cNvPr>
          <p:cNvSpPr txBox="1"/>
          <p:nvPr/>
        </p:nvSpPr>
        <p:spPr>
          <a:xfrm>
            <a:off x="161261" y="95296"/>
            <a:ext cx="2073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주니어 창의작품 경진대회</a:t>
            </a:r>
          </a:p>
        </p:txBody>
      </p:sp>
    </p:spTree>
    <p:extLst>
      <p:ext uri="{BB962C8B-B14F-4D97-AF65-F5344CB8AC3E}">
        <p14:creationId xmlns:p14="http://schemas.microsoft.com/office/powerpoint/2010/main" val="1416321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48288" y="1114895"/>
            <a:ext cx="11895424" cy="5580711"/>
          </a:xfrm>
          <a:prstGeom prst="rect">
            <a:avLst/>
          </a:prstGeom>
          <a:noFill/>
          <a:ln w="15875">
            <a:gradFill>
              <a:gsLst>
                <a:gs pos="68460">
                  <a:srgbClr val="ECCDC4"/>
                </a:gs>
                <a:gs pos="33600">
                  <a:srgbClr val="76D0FE"/>
                </a:gs>
                <a:gs pos="0">
                  <a:srgbClr val="ECCDC4"/>
                </a:gs>
                <a:gs pos="100000">
                  <a:srgbClr val="76D0F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48288" y="530119"/>
            <a:ext cx="38763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개발 결과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/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향후 발전방안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355553" y="95298"/>
            <a:ext cx="6751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윤지애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25658" y="2184813"/>
            <a:ext cx="11140684" cy="2488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나눔스퀘어" panose="020B0600000101010101" pitchFamily="50" charset="-127"/>
              <a:buChar char="★"/>
            </a:pPr>
            <a:r>
              <a:rPr lang="ko-KR" altLang="en-US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주사위 대푯값 데이터를 그래프로 구현하여 시각화</a:t>
            </a:r>
            <a:endParaRPr lang="en-US" altLang="ko-KR" sz="3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571500" indent="-571500">
              <a:lnSpc>
                <a:spcPct val="15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나눔스퀘어" panose="020B0600000101010101" pitchFamily="50" charset="-127"/>
              <a:buChar char="★"/>
            </a:pPr>
            <a:r>
              <a:rPr lang="ko-KR" altLang="en-US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게임 원리에 대해 체계적으로 설명</a:t>
            </a:r>
            <a:endParaRPr lang="en-US" altLang="ko-KR" sz="3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571500" indent="-571500">
              <a:lnSpc>
                <a:spcPct val="15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나눔스퀘어" panose="020B0600000101010101" pitchFamily="50" charset="-127"/>
              <a:buChar char="★"/>
            </a:pPr>
            <a:r>
              <a:rPr lang="ko-KR" altLang="en-US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초급</a:t>
            </a:r>
            <a:r>
              <a:rPr lang="en-US" altLang="ko-KR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중급</a:t>
            </a:r>
            <a:r>
              <a:rPr lang="en-US" altLang="ko-KR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고급 등 레벨로 차등을 두어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5C93A8-817E-4088-BC22-F64C44CAD94A}"/>
              </a:ext>
            </a:extLst>
          </p:cNvPr>
          <p:cNvSpPr txBox="1"/>
          <p:nvPr/>
        </p:nvSpPr>
        <p:spPr>
          <a:xfrm>
            <a:off x="161261" y="95298"/>
            <a:ext cx="2073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주니어 창의작품 경진대회</a:t>
            </a:r>
          </a:p>
        </p:txBody>
      </p:sp>
    </p:spTree>
    <p:extLst>
      <p:ext uri="{BB962C8B-B14F-4D97-AF65-F5344CB8AC3E}">
        <p14:creationId xmlns:p14="http://schemas.microsoft.com/office/powerpoint/2010/main" val="3630781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48288" y="1114895"/>
            <a:ext cx="11895424" cy="5580711"/>
          </a:xfrm>
          <a:prstGeom prst="rect">
            <a:avLst/>
          </a:prstGeom>
          <a:noFill/>
          <a:ln w="15875">
            <a:gradFill>
              <a:gsLst>
                <a:gs pos="68460">
                  <a:srgbClr val="ECCDC4"/>
                </a:gs>
                <a:gs pos="33600">
                  <a:srgbClr val="76D0FE"/>
                </a:gs>
                <a:gs pos="0">
                  <a:srgbClr val="ECCDC4"/>
                </a:gs>
                <a:gs pos="100000">
                  <a:srgbClr val="76D0F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48288" y="530119"/>
            <a:ext cx="22797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개발 결과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/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시연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355553" y="95295"/>
            <a:ext cx="6751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윤지애</a:t>
            </a:r>
          </a:p>
        </p:txBody>
      </p:sp>
      <p:pic>
        <p:nvPicPr>
          <p:cNvPr id="2" name="게임영상">
            <a:hlinkClick r:id="" action="ppaction://media"/>
            <a:extLst>
              <a:ext uri="{FF2B5EF4-FFF2-40B4-BE49-F238E27FC236}">
                <a16:creationId xmlns:a16="http://schemas.microsoft.com/office/drawing/2014/main" id="{80BC9BE3-CA0B-421D-A687-3CB1F1416F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15211" y="1251487"/>
            <a:ext cx="9561578" cy="51007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5BAC8A1-3332-41EC-BD19-13B41D548780}"/>
              </a:ext>
            </a:extLst>
          </p:cNvPr>
          <p:cNvSpPr txBox="1"/>
          <p:nvPr/>
        </p:nvSpPr>
        <p:spPr>
          <a:xfrm>
            <a:off x="161261" y="95296"/>
            <a:ext cx="2073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주니어 창의작품 경진대회</a:t>
            </a:r>
          </a:p>
        </p:txBody>
      </p:sp>
    </p:spTree>
    <p:extLst>
      <p:ext uri="{BB962C8B-B14F-4D97-AF65-F5344CB8AC3E}">
        <p14:creationId xmlns:p14="http://schemas.microsoft.com/office/powerpoint/2010/main" val="4113328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0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61"/>
          <a:stretch/>
        </p:blipFill>
        <p:spPr>
          <a:xfrm>
            <a:off x="2664243" y="-17418"/>
            <a:ext cx="6863513" cy="234124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043710" y="2811484"/>
            <a:ext cx="41045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gradFill>
                  <a:gsLst>
                    <a:gs pos="0">
                      <a:srgbClr val="76D0FE"/>
                    </a:gs>
                    <a:gs pos="100000">
                      <a:srgbClr val="ECCDC4"/>
                    </a:gs>
                  </a:gsLst>
                  <a:path path="circle">
                    <a:fillToRect r="100000" b="10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THANK YOU</a:t>
            </a:r>
            <a:endParaRPr lang="ko-KR" altLang="en-US" sz="5400" dirty="0">
              <a:gradFill>
                <a:gsLst>
                  <a:gs pos="0">
                    <a:srgbClr val="76D0FE"/>
                  </a:gs>
                  <a:gs pos="100000">
                    <a:srgbClr val="ECCDC4"/>
                  </a:gs>
                </a:gsLst>
                <a:path path="circle">
                  <a:fillToRect r="100000" b="100000"/>
                </a:path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08731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>
            <a:stCxn id="2" idx="2"/>
          </p:cNvCxnSpPr>
          <p:nvPr/>
        </p:nvCxnSpPr>
        <p:spPr>
          <a:xfrm>
            <a:off x="6096000" y="2323825"/>
            <a:ext cx="0" cy="4534175"/>
          </a:xfrm>
          <a:prstGeom prst="line">
            <a:avLst/>
          </a:prstGeom>
          <a:ln w="15875">
            <a:gradFill>
              <a:gsLst>
                <a:gs pos="0">
                  <a:srgbClr val="C1DCEB"/>
                </a:gs>
                <a:gs pos="100000">
                  <a:srgbClr val="FFCDC4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61"/>
          <a:stretch/>
        </p:blipFill>
        <p:spPr>
          <a:xfrm>
            <a:off x="2664243" y="-17418"/>
            <a:ext cx="6863513" cy="234124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1355553" y="85748"/>
            <a:ext cx="6751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>
                <a:solidFill>
                  <a:schemeClr val="bg1">
                    <a:lumMod val="85000"/>
                  </a:schemeClr>
                </a:solidFill>
                <a:latin typeface="+mn-ea"/>
              </a:rPr>
              <a:t>윤지애</a:t>
            </a:r>
            <a:endParaRPr lang="ko-KR" altLang="en-US" sz="1400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5838019" y="2051420"/>
            <a:ext cx="515959" cy="515959"/>
            <a:chOff x="336467" y="898442"/>
            <a:chExt cx="5061116" cy="5061116"/>
          </a:xfrm>
        </p:grpSpPr>
        <p:sp>
          <p:nvSpPr>
            <p:cNvPr id="16" name="타원 15"/>
            <p:cNvSpPr/>
            <p:nvPr/>
          </p:nvSpPr>
          <p:spPr>
            <a:xfrm>
              <a:off x="608881" y="1170855"/>
              <a:ext cx="4516290" cy="4516290"/>
            </a:xfrm>
            <a:prstGeom prst="ellipse">
              <a:avLst/>
            </a:prstGeom>
            <a:gradFill flip="none" rotWithShape="1">
              <a:gsLst>
                <a:gs pos="0">
                  <a:srgbClr val="76D0FE"/>
                </a:gs>
                <a:gs pos="100000">
                  <a:srgbClr val="ECCDC4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타원 16"/>
            <p:cNvSpPr/>
            <p:nvPr/>
          </p:nvSpPr>
          <p:spPr>
            <a:xfrm>
              <a:off x="336467" y="898442"/>
              <a:ext cx="5061116" cy="5061116"/>
            </a:xfrm>
            <a:prstGeom prst="ellipse">
              <a:avLst/>
            </a:prstGeom>
            <a:noFill/>
            <a:ln w="15875">
              <a:gradFill>
                <a:gsLst>
                  <a:gs pos="68460">
                    <a:srgbClr val="ECCDC4"/>
                  </a:gs>
                  <a:gs pos="33600">
                    <a:srgbClr val="76D0FE"/>
                  </a:gs>
                  <a:gs pos="0">
                    <a:srgbClr val="ECCDC4"/>
                  </a:gs>
                  <a:gs pos="100000">
                    <a:srgbClr val="76D0FE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5838019" y="3264074"/>
            <a:ext cx="515959" cy="515959"/>
            <a:chOff x="336467" y="898442"/>
            <a:chExt cx="5061116" cy="5061116"/>
          </a:xfrm>
        </p:grpSpPr>
        <p:sp>
          <p:nvSpPr>
            <p:cNvPr id="19" name="타원 18"/>
            <p:cNvSpPr/>
            <p:nvPr/>
          </p:nvSpPr>
          <p:spPr>
            <a:xfrm>
              <a:off x="608881" y="1170855"/>
              <a:ext cx="4516290" cy="4516290"/>
            </a:xfrm>
            <a:prstGeom prst="ellipse">
              <a:avLst/>
            </a:prstGeom>
            <a:gradFill flip="none" rotWithShape="1">
              <a:gsLst>
                <a:gs pos="0">
                  <a:srgbClr val="76D0FE"/>
                </a:gs>
                <a:gs pos="100000">
                  <a:srgbClr val="ECCDC4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타원 19"/>
            <p:cNvSpPr/>
            <p:nvPr/>
          </p:nvSpPr>
          <p:spPr>
            <a:xfrm>
              <a:off x="336467" y="898442"/>
              <a:ext cx="5061116" cy="5061116"/>
            </a:xfrm>
            <a:prstGeom prst="ellipse">
              <a:avLst/>
            </a:prstGeom>
            <a:noFill/>
            <a:ln w="15875">
              <a:gradFill>
                <a:gsLst>
                  <a:gs pos="68460">
                    <a:srgbClr val="ECCDC4"/>
                  </a:gs>
                  <a:gs pos="33600">
                    <a:srgbClr val="76D0FE"/>
                  </a:gs>
                  <a:gs pos="0">
                    <a:srgbClr val="ECCDC4"/>
                  </a:gs>
                  <a:gs pos="100000">
                    <a:srgbClr val="76D0FE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5838019" y="4476728"/>
            <a:ext cx="515959" cy="515959"/>
            <a:chOff x="336467" y="898442"/>
            <a:chExt cx="5061116" cy="5061116"/>
          </a:xfrm>
        </p:grpSpPr>
        <p:sp>
          <p:nvSpPr>
            <p:cNvPr id="22" name="타원 21"/>
            <p:cNvSpPr/>
            <p:nvPr/>
          </p:nvSpPr>
          <p:spPr>
            <a:xfrm>
              <a:off x="608881" y="1170855"/>
              <a:ext cx="4516290" cy="4516290"/>
            </a:xfrm>
            <a:prstGeom prst="ellipse">
              <a:avLst/>
            </a:prstGeom>
            <a:gradFill flip="none" rotWithShape="1">
              <a:gsLst>
                <a:gs pos="0">
                  <a:srgbClr val="76D0FE"/>
                </a:gs>
                <a:gs pos="100000">
                  <a:srgbClr val="ECCDC4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타원 22"/>
            <p:cNvSpPr/>
            <p:nvPr/>
          </p:nvSpPr>
          <p:spPr>
            <a:xfrm>
              <a:off x="336467" y="898442"/>
              <a:ext cx="5061116" cy="5061116"/>
            </a:xfrm>
            <a:prstGeom prst="ellipse">
              <a:avLst/>
            </a:prstGeom>
            <a:noFill/>
            <a:ln w="15875">
              <a:gradFill>
                <a:gsLst>
                  <a:gs pos="68460">
                    <a:srgbClr val="ECCDC4"/>
                  </a:gs>
                  <a:gs pos="33600">
                    <a:srgbClr val="76D0FE"/>
                  </a:gs>
                  <a:gs pos="0">
                    <a:srgbClr val="ECCDC4"/>
                  </a:gs>
                  <a:gs pos="100000">
                    <a:srgbClr val="76D0FE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5838019" y="5689381"/>
            <a:ext cx="515959" cy="515959"/>
            <a:chOff x="336467" y="898442"/>
            <a:chExt cx="5061116" cy="5061116"/>
          </a:xfrm>
        </p:grpSpPr>
        <p:sp>
          <p:nvSpPr>
            <p:cNvPr id="25" name="타원 24"/>
            <p:cNvSpPr/>
            <p:nvPr/>
          </p:nvSpPr>
          <p:spPr>
            <a:xfrm>
              <a:off x="608881" y="1170855"/>
              <a:ext cx="4516290" cy="4516290"/>
            </a:xfrm>
            <a:prstGeom prst="ellipse">
              <a:avLst/>
            </a:prstGeom>
            <a:gradFill flip="none" rotWithShape="1">
              <a:gsLst>
                <a:gs pos="0">
                  <a:srgbClr val="76D0FE"/>
                </a:gs>
                <a:gs pos="100000">
                  <a:srgbClr val="ECCDC4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4</a:t>
              </a:r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타원 25"/>
            <p:cNvSpPr/>
            <p:nvPr/>
          </p:nvSpPr>
          <p:spPr>
            <a:xfrm>
              <a:off x="336467" y="898442"/>
              <a:ext cx="5061116" cy="5061116"/>
            </a:xfrm>
            <a:prstGeom prst="ellipse">
              <a:avLst/>
            </a:prstGeom>
            <a:noFill/>
            <a:ln w="15875">
              <a:gradFill>
                <a:gsLst>
                  <a:gs pos="68460">
                    <a:srgbClr val="ECCDC4"/>
                  </a:gs>
                  <a:gs pos="33600">
                    <a:srgbClr val="76D0FE"/>
                  </a:gs>
                  <a:gs pos="0">
                    <a:srgbClr val="ECCDC4"/>
                  </a:gs>
                  <a:gs pos="100000">
                    <a:srgbClr val="76D0FE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4166857" y="2306919"/>
            <a:ext cx="15824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800" b="1" dirty="0">
                <a:solidFill>
                  <a:srgbClr val="76D0FE"/>
                </a:solidFill>
              </a:rPr>
              <a:t>개발 동기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256626" y="4334374"/>
            <a:ext cx="14927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800" b="1" dirty="0">
                <a:solidFill>
                  <a:srgbClr val="76D0FE"/>
                </a:solidFill>
              </a:rPr>
              <a:t>개발방법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370367" y="3039659"/>
            <a:ext cx="14927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76D0FE"/>
                </a:solidFill>
              </a:rPr>
              <a:t>작동원리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370367" y="5457639"/>
            <a:ext cx="14927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76D0FE"/>
                </a:solidFill>
              </a:rPr>
              <a:t>개발결과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645763" y="2678973"/>
            <a:ext cx="9797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개발 동기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068955" y="2915534"/>
            <a:ext cx="5565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목적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697059" y="4710630"/>
            <a:ext cx="9284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개발환경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459813" y="4947191"/>
            <a:ext cx="11657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클래스 구성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506109" y="3436973"/>
            <a:ext cx="9797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게임 방법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506109" y="3673534"/>
            <a:ext cx="11657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주사위 분포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506109" y="3910095"/>
            <a:ext cx="13003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중심극한정리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506109" y="5925612"/>
            <a:ext cx="19607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활용방안 및 기대효과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506109" y="6162173"/>
            <a:ext cx="13516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향후 발전방안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506109" y="6398734"/>
            <a:ext cx="5565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시연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61261" y="95296"/>
            <a:ext cx="2073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주니어 창의작품 경진대회</a:t>
            </a:r>
          </a:p>
        </p:txBody>
      </p:sp>
    </p:spTree>
    <p:extLst>
      <p:ext uri="{BB962C8B-B14F-4D97-AF65-F5344CB8AC3E}">
        <p14:creationId xmlns:p14="http://schemas.microsoft.com/office/powerpoint/2010/main" val="4237899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48288" y="1114895"/>
            <a:ext cx="11895424" cy="5580711"/>
          </a:xfrm>
          <a:prstGeom prst="rect">
            <a:avLst/>
          </a:prstGeom>
          <a:noFill/>
          <a:ln w="15875">
            <a:gradFill>
              <a:gsLst>
                <a:gs pos="68460">
                  <a:srgbClr val="ECCDC4"/>
                </a:gs>
                <a:gs pos="33600">
                  <a:srgbClr val="76D0FE"/>
                </a:gs>
                <a:gs pos="0">
                  <a:srgbClr val="ECCDC4"/>
                </a:gs>
                <a:gs pos="100000">
                  <a:srgbClr val="76D0F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48288" y="530119"/>
            <a:ext cx="31293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개발 동기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/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개발 동기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350770" y="85749"/>
            <a:ext cx="6751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윤지애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25658" y="1927558"/>
            <a:ext cx="11140684" cy="3582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2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나눔스퀘어" panose="020B0600000101010101" pitchFamily="50" charset="-127"/>
              <a:buChar char="★"/>
            </a:pPr>
            <a:r>
              <a:rPr lang="ko-KR" altLang="en-US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전자기기를 접하는 연령대가 어려지고 학습 게임에 대한 수요가 늘고 있음</a:t>
            </a:r>
            <a:r>
              <a:rPr lang="en-US" altLang="ko-KR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571500" indent="-571500">
              <a:lnSpc>
                <a:spcPct val="12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나눔스퀘어" panose="020B0600000101010101" pitchFamily="50" charset="-127"/>
              <a:buChar char="★"/>
            </a:pPr>
            <a:r>
              <a:rPr lang="en-US" altLang="ko-KR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r>
              <a:rPr lang="ko-KR" altLang="en-US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차 산업 혁명으로 인해 빅데이터에 대한 관심이 증가하고 통계에 대한 관심 역시 증가하고 있음</a:t>
            </a:r>
            <a:r>
              <a:rPr lang="en-US" altLang="ko-KR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571500" indent="-571500">
              <a:lnSpc>
                <a:spcPct val="15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나눔스퀘어" panose="020B0600000101010101" pitchFamily="50" charset="-127"/>
              <a:buChar char="★"/>
            </a:pPr>
            <a:r>
              <a:rPr lang="ko-KR" altLang="en-US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통계 학습용 게임을 만드는 것에 관심을 가짐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BCAC75-1183-4C85-A920-15905E57A78F}"/>
              </a:ext>
            </a:extLst>
          </p:cNvPr>
          <p:cNvSpPr txBox="1"/>
          <p:nvPr/>
        </p:nvSpPr>
        <p:spPr>
          <a:xfrm>
            <a:off x="166044" y="88345"/>
            <a:ext cx="2073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주니어 창의작품 경진대회</a:t>
            </a:r>
          </a:p>
        </p:txBody>
      </p:sp>
    </p:spTree>
    <p:extLst>
      <p:ext uri="{BB962C8B-B14F-4D97-AF65-F5344CB8AC3E}">
        <p14:creationId xmlns:p14="http://schemas.microsoft.com/office/powerpoint/2010/main" val="2994552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48288" y="1114895"/>
            <a:ext cx="11895424" cy="5580711"/>
          </a:xfrm>
          <a:prstGeom prst="rect">
            <a:avLst/>
          </a:prstGeom>
          <a:noFill/>
          <a:ln w="15875">
            <a:gradFill>
              <a:gsLst>
                <a:gs pos="68460">
                  <a:srgbClr val="ECCDC4"/>
                </a:gs>
                <a:gs pos="33600">
                  <a:srgbClr val="76D0FE"/>
                </a:gs>
                <a:gs pos="0">
                  <a:srgbClr val="ECCDC4"/>
                </a:gs>
                <a:gs pos="100000">
                  <a:srgbClr val="76D0F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48288" y="530119"/>
            <a:ext cx="22797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개발 동기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/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목적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355553" y="95296"/>
            <a:ext cx="6751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윤지애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25658" y="1927558"/>
            <a:ext cx="11140684" cy="3083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2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나눔스퀘어" panose="020B0600000101010101" pitchFamily="50" charset="-127"/>
              <a:buChar char="★"/>
            </a:pPr>
            <a:r>
              <a:rPr lang="ko-KR" altLang="en-US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어린아이와 학생들의 통계에 대한 부담감을 낮추고</a:t>
            </a:r>
            <a:r>
              <a:rPr lang="en-US" altLang="ko-KR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</a:t>
            </a:r>
            <a:r>
              <a:rPr lang="ko-KR" altLang="en-US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쉽게 접근하게 함</a:t>
            </a:r>
            <a:endParaRPr lang="en-US" altLang="ko-KR" sz="3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571500" indent="-571500">
              <a:lnSpc>
                <a:spcPct val="15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나눔스퀘어" panose="020B0600000101010101" pitchFamily="50" charset="-127"/>
              <a:buChar char="★"/>
            </a:pPr>
            <a:r>
              <a:rPr lang="ko-KR" altLang="en-US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스스로 지식을 습득할 수 있게 하고자 함</a:t>
            </a:r>
            <a:endParaRPr lang="en-US" altLang="ko-KR" sz="3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571500" indent="-571500">
              <a:lnSpc>
                <a:spcPct val="15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나눔스퀘어" panose="020B0600000101010101" pitchFamily="50" charset="-127"/>
              <a:buChar char="★"/>
            </a:pPr>
            <a:r>
              <a:rPr lang="ko-KR" altLang="en-US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통계 용어를 친근하게 느낄 수 있게 함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AE77C9-F017-4504-B69F-C3271000E4E7}"/>
              </a:ext>
            </a:extLst>
          </p:cNvPr>
          <p:cNvSpPr txBox="1"/>
          <p:nvPr/>
        </p:nvSpPr>
        <p:spPr>
          <a:xfrm>
            <a:off x="161261" y="95296"/>
            <a:ext cx="2073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주니어 창의작품 경진대회</a:t>
            </a:r>
          </a:p>
        </p:txBody>
      </p:sp>
    </p:spTree>
    <p:extLst>
      <p:ext uri="{BB962C8B-B14F-4D97-AF65-F5344CB8AC3E}">
        <p14:creationId xmlns:p14="http://schemas.microsoft.com/office/powerpoint/2010/main" val="2703252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48288" y="1114895"/>
            <a:ext cx="11895424" cy="5580711"/>
          </a:xfrm>
          <a:prstGeom prst="rect">
            <a:avLst/>
          </a:prstGeom>
          <a:noFill/>
          <a:ln w="15875">
            <a:gradFill>
              <a:gsLst>
                <a:gs pos="68460">
                  <a:srgbClr val="ECCDC4"/>
                </a:gs>
                <a:gs pos="33600">
                  <a:srgbClr val="76D0FE"/>
                </a:gs>
                <a:gs pos="0">
                  <a:srgbClr val="ECCDC4"/>
                </a:gs>
                <a:gs pos="100000">
                  <a:srgbClr val="76D0F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48288" y="530119"/>
            <a:ext cx="31293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작동 원리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/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게임 방법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368526" y="85749"/>
            <a:ext cx="6751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>
                <a:solidFill>
                  <a:schemeClr val="bg1">
                    <a:lumMod val="85000"/>
                  </a:schemeClr>
                </a:solidFill>
                <a:latin typeface="+mn-ea"/>
              </a:rPr>
              <a:t>윤지애</a:t>
            </a:r>
            <a:endParaRPr lang="ko-KR" altLang="en-US" sz="1400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8288" y="85749"/>
            <a:ext cx="1329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>
                <a:solidFill>
                  <a:schemeClr val="bg1">
                    <a:lumMod val="85000"/>
                  </a:schemeClr>
                </a:solidFill>
                <a:latin typeface="+mn-ea"/>
              </a:rPr>
              <a:t>주니어경진대회</a:t>
            </a:r>
            <a:endParaRPr lang="ko-KR" altLang="en-US" sz="1400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72196" y="1508420"/>
            <a:ext cx="112778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+mn-ea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E03E67-C32B-4161-B627-702382BC9CE6}"/>
              </a:ext>
            </a:extLst>
          </p:cNvPr>
          <p:cNvSpPr txBox="1"/>
          <p:nvPr/>
        </p:nvSpPr>
        <p:spPr>
          <a:xfrm>
            <a:off x="472196" y="2569640"/>
            <a:ext cx="11208518" cy="25237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ko-KR" sz="2800" b="1" dirty="0"/>
              <a:t>  </a:t>
            </a:r>
            <a:r>
              <a:rPr lang="en-US" altLang="ko-KR" sz="2800" b="1" dirty="0" err="1"/>
              <a:t>주사위</a:t>
            </a:r>
            <a:r>
              <a:rPr lang="en-US" altLang="ko-KR" sz="2800" b="1" dirty="0"/>
              <a:t> </a:t>
            </a:r>
            <a:r>
              <a:rPr lang="en-US" altLang="ko-KR" sz="2800" b="1" dirty="0" err="1"/>
              <a:t>개수</a:t>
            </a:r>
            <a:r>
              <a:rPr lang="en-US" altLang="ko-KR" sz="2800" dirty="0" err="1"/>
              <a:t>와</a:t>
            </a:r>
            <a:r>
              <a:rPr lang="en-US" altLang="ko-KR" sz="2800" dirty="0"/>
              <a:t> </a:t>
            </a:r>
            <a:r>
              <a:rPr lang="en-US" altLang="ko-KR" sz="2800" b="1" dirty="0" err="1"/>
              <a:t>주사위</a:t>
            </a:r>
            <a:r>
              <a:rPr lang="en-US" altLang="ko-KR" sz="2800" b="1" dirty="0"/>
              <a:t> </a:t>
            </a:r>
            <a:r>
              <a:rPr lang="en-US" altLang="ko-KR" sz="2800" b="1" dirty="0" err="1"/>
              <a:t>분포</a:t>
            </a:r>
            <a:r>
              <a:rPr lang="en-US" altLang="ko-KR" sz="2800" dirty="0"/>
              <a:t>, </a:t>
            </a:r>
            <a:r>
              <a:rPr lang="en-US" altLang="ko-KR" sz="2800" b="1" dirty="0" err="1"/>
              <a:t>주사위의</a:t>
            </a:r>
            <a:r>
              <a:rPr lang="en-US" altLang="ko-KR" sz="2800" b="1" dirty="0"/>
              <a:t> </a:t>
            </a:r>
            <a:r>
              <a:rPr lang="en-US" altLang="ko-KR" sz="2800" b="1" dirty="0" err="1"/>
              <a:t>대푯값</a:t>
            </a:r>
            <a:r>
              <a:rPr lang="en-US" altLang="ko-KR" sz="2800" dirty="0" err="1"/>
              <a:t>을</a:t>
            </a:r>
            <a:r>
              <a:rPr lang="en-US" altLang="ko-KR" sz="2800" dirty="0"/>
              <a:t> </a:t>
            </a:r>
            <a:r>
              <a:rPr lang="en-US" altLang="ko-KR" sz="2800" dirty="0" err="1"/>
              <a:t>직접</a:t>
            </a:r>
            <a:r>
              <a:rPr lang="en-US" altLang="ko-KR" sz="2800" dirty="0"/>
              <a:t> </a:t>
            </a:r>
            <a:r>
              <a:rPr lang="en-US" altLang="ko-KR" sz="2800" dirty="0" err="1"/>
              <a:t>선택</a:t>
            </a:r>
            <a:r>
              <a:rPr lang="en-US" altLang="ko-KR" sz="2800" dirty="0"/>
              <a:t>.</a:t>
            </a:r>
          </a:p>
          <a:p>
            <a:pPr>
              <a:lnSpc>
                <a:spcPct val="250000"/>
              </a:lnSpc>
            </a:pPr>
            <a:r>
              <a:rPr lang="en-US" altLang="ko-KR" sz="2800" dirty="0"/>
              <a:t>  </a:t>
            </a:r>
            <a:r>
              <a:rPr lang="ko-KR" altLang="en-US" sz="2800" dirty="0"/>
              <a:t>곰을 </a:t>
            </a:r>
            <a:r>
              <a:rPr lang="en-US" altLang="ko-KR" sz="2800" dirty="0" err="1"/>
              <a:t>주사위들의</a:t>
            </a:r>
            <a:r>
              <a:rPr lang="en-US" altLang="ko-KR" sz="2800" dirty="0"/>
              <a:t> </a:t>
            </a:r>
            <a:r>
              <a:rPr lang="en-US" altLang="ko-KR" sz="2800" dirty="0" err="1"/>
              <a:t>대푯값만큼</a:t>
            </a:r>
            <a:r>
              <a:rPr lang="en-US" altLang="ko-KR" sz="2800" dirty="0"/>
              <a:t> </a:t>
            </a:r>
            <a:r>
              <a:rPr lang="en-US" altLang="ko-KR" sz="2800" dirty="0" err="1"/>
              <a:t>이동하게</a:t>
            </a:r>
            <a:r>
              <a:rPr lang="en-US" altLang="ko-KR" sz="2800" dirty="0"/>
              <a:t> </a:t>
            </a:r>
            <a:r>
              <a:rPr lang="en-US" altLang="ko-KR" sz="2800" dirty="0" err="1"/>
              <a:t>해서</a:t>
            </a:r>
            <a:r>
              <a:rPr lang="en-US" altLang="ko-KR" sz="2800" dirty="0"/>
              <a:t> 100칸에 </a:t>
            </a:r>
            <a:r>
              <a:rPr lang="en-US" altLang="ko-KR" sz="2800" dirty="0" err="1"/>
              <a:t>도달하면끝나는</a:t>
            </a:r>
            <a:r>
              <a:rPr lang="en-US" altLang="ko-KR" sz="2800" dirty="0"/>
              <a:t> </a:t>
            </a:r>
            <a:r>
              <a:rPr lang="en-US" altLang="ko-KR" sz="2800" dirty="0" err="1"/>
              <a:t>게임</a:t>
            </a:r>
            <a:r>
              <a:rPr lang="en-US" altLang="ko-KR" sz="2800" dirty="0"/>
              <a:t>.</a:t>
            </a:r>
          </a:p>
          <a:p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73FF1B-F7A7-42FE-B960-54FD87354E96}"/>
              </a:ext>
            </a:extLst>
          </p:cNvPr>
          <p:cNvSpPr txBox="1"/>
          <p:nvPr/>
        </p:nvSpPr>
        <p:spPr>
          <a:xfrm>
            <a:off x="161261" y="95296"/>
            <a:ext cx="2073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주니어 창의작품 경진대회</a:t>
            </a:r>
          </a:p>
        </p:txBody>
      </p:sp>
    </p:spTree>
    <p:extLst>
      <p:ext uri="{BB962C8B-B14F-4D97-AF65-F5344CB8AC3E}">
        <p14:creationId xmlns:p14="http://schemas.microsoft.com/office/powerpoint/2010/main" val="734644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48288" y="1114895"/>
            <a:ext cx="11895424" cy="5580711"/>
          </a:xfrm>
          <a:prstGeom prst="rect">
            <a:avLst/>
          </a:prstGeom>
          <a:noFill/>
          <a:ln w="15875">
            <a:gradFill>
              <a:gsLst>
                <a:gs pos="68460">
                  <a:srgbClr val="ECCDC4"/>
                </a:gs>
                <a:gs pos="33600">
                  <a:srgbClr val="76D0FE"/>
                </a:gs>
                <a:gs pos="0">
                  <a:srgbClr val="ECCDC4"/>
                </a:gs>
                <a:gs pos="100000">
                  <a:srgbClr val="76D0F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48288" y="530119"/>
            <a:ext cx="55755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작동 원리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/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주사위 </a:t>
            </a:r>
            <a:r>
              <a:rPr lang="ko-KR" altLang="en-US" sz="3200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분포별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 주사위 눈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355553" y="95296"/>
            <a:ext cx="6751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윤지애</a:t>
            </a:r>
          </a:p>
        </p:txBody>
      </p:sp>
      <p:pic>
        <p:nvPicPr>
          <p:cNvPr id="1025" name="_x436538496" descr="EMB000053187983">
            <a:extLst>
              <a:ext uri="{FF2B5EF4-FFF2-40B4-BE49-F238E27FC236}">
                <a16:creationId xmlns:a16="http://schemas.microsoft.com/office/drawing/2014/main" id="{A6DC6FE2-DAC8-475A-A1E6-E3221A4BCD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7403" y="1300113"/>
            <a:ext cx="8917193" cy="5210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23D9A1A-077E-46B1-9E7E-AB13B3B6CBC0}"/>
              </a:ext>
            </a:extLst>
          </p:cNvPr>
          <p:cNvSpPr txBox="1"/>
          <p:nvPr/>
        </p:nvSpPr>
        <p:spPr>
          <a:xfrm>
            <a:off x="161261" y="95296"/>
            <a:ext cx="2073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주니어 창의작품 경진대회</a:t>
            </a:r>
          </a:p>
        </p:txBody>
      </p:sp>
    </p:spTree>
    <p:extLst>
      <p:ext uri="{BB962C8B-B14F-4D97-AF65-F5344CB8AC3E}">
        <p14:creationId xmlns:p14="http://schemas.microsoft.com/office/powerpoint/2010/main" val="371649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48288" y="1114895"/>
            <a:ext cx="11895424" cy="5580711"/>
          </a:xfrm>
          <a:prstGeom prst="rect">
            <a:avLst/>
          </a:prstGeom>
          <a:noFill/>
          <a:ln w="15875">
            <a:gradFill>
              <a:gsLst>
                <a:gs pos="68460">
                  <a:srgbClr val="ECCDC4"/>
                </a:gs>
                <a:gs pos="33600">
                  <a:srgbClr val="76D0FE"/>
                </a:gs>
                <a:gs pos="0">
                  <a:srgbClr val="ECCDC4"/>
                </a:gs>
                <a:gs pos="100000">
                  <a:srgbClr val="76D0F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48288" y="530119"/>
            <a:ext cx="37737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작동 원리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/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중심극한정리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355553" y="95296"/>
            <a:ext cx="6751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>
                <a:solidFill>
                  <a:schemeClr val="bg1">
                    <a:lumMod val="85000"/>
                  </a:schemeClr>
                </a:solidFill>
                <a:latin typeface="+mn-ea"/>
              </a:rPr>
              <a:t>윤지애</a:t>
            </a:r>
            <a:endParaRPr lang="ko-KR" altLang="en-US" sz="1400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pic>
        <p:nvPicPr>
          <p:cNvPr id="2049" name="_x436539936" descr="EMB000053187986">
            <a:extLst>
              <a:ext uri="{FF2B5EF4-FFF2-40B4-BE49-F238E27FC236}">
                <a16:creationId xmlns:a16="http://schemas.microsoft.com/office/drawing/2014/main" id="{EDD7B6A8-D285-45DD-A256-1B312AD81B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261" y="1708686"/>
            <a:ext cx="5629739" cy="4158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_x436540176" descr="EMB000053187989">
            <a:extLst>
              <a:ext uri="{FF2B5EF4-FFF2-40B4-BE49-F238E27FC236}">
                <a16:creationId xmlns:a16="http://schemas.microsoft.com/office/drawing/2014/main" id="{AE1198CC-6E4A-4937-9CD5-B18BDF1EFD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7726" y="1896523"/>
            <a:ext cx="5388013" cy="3970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76D356A-CDDE-42F6-9BE9-63E62054A401}"/>
              </a:ext>
            </a:extLst>
          </p:cNvPr>
          <p:cNvSpPr txBox="1"/>
          <p:nvPr/>
        </p:nvSpPr>
        <p:spPr>
          <a:xfrm>
            <a:off x="161261" y="95296"/>
            <a:ext cx="2073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주니어 창의작품 경진대회</a:t>
            </a:r>
          </a:p>
        </p:txBody>
      </p:sp>
    </p:spTree>
    <p:extLst>
      <p:ext uri="{BB962C8B-B14F-4D97-AF65-F5344CB8AC3E}">
        <p14:creationId xmlns:p14="http://schemas.microsoft.com/office/powerpoint/2010/main" val="2971037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48288" y="1114895"/>
            <a:ext cx="11895424" cy="5580711"/>
          </a:xfrm>
          <a:prstGeom prst="rect">
            <a:avLst/>
          </a:prstGeom>
          <a:noFill/>
          <a:ln w="15875">
            <a:gradFill>
              <a:gsLst>
                <a:gs pos="68460">
                  <a:srgbClr val="ECCDC4"/>
                </a:gs>
                <a:gs pos="33600">
                  <a:srgbClr val="76D0FE"/>
                </a:gs>
                <a:gs pos="0">
                  <a:srgbClr val="ECCDC4"/>
                </a:gs>
                <a:gs pos="100000">
                  <a:srgbClr val="76D0F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48288" y="530119"/>
            <a:ext cx="53046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2400" dirty="0">
                <a:solidFill>
                  <a:prstClr val="black">
                    <a:lumMod val="85000"/>
                    <a:lumOff val="1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/>
                <a:ea typeface="나눔스퀘어 ExtraBold"/>
              </a:rPr>
              <a:t>개발 방법</a:t>
            </a:r>
            <a:r>
              <a:rPr lang="en-US" altLang="ko-KR" sz="2400" dirty="0">
                <a:solidFill>
                  <a:prstClr val="black">
                    <a:lumMod val="85000"/>
                    <a:lumOff val="1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/>
                <a:ea typeface="나눔스퀘어 ExtraBold"/>
              </a:rPr>
              <a:t>/</a:t>
            </a:r>
            <a:r>
              <a:rPr lang="ko-KR" altLang="en-US" sz="3200" dirty="0">
                <a:solidFill>
                  <a:prstClr val="black">
                    <a:lumMod val="85000"/>
                    <a:lumOff val="1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/>
                <a:ea typeface="나눔스퀘어 ExtraBold"/>
              </a:rPr>
              <a:t>개발 환경 및 구현 언어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355553" y="95295"/>
            <a:ext cx="6751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윤지애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25658" y="1927558"/>
            <a:ext cx="11140684" cy="4081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2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Arial" panose="020B0604020202020204" pitchFamily="34" charset="0"/>
              <a:buChar char="•"/>
            </a:pPr>
            <a:r>
              <a:rPr lang="en-US" altLang="ko-KR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Window 10</a:t>
            </a:r>
          </a:p>
          <a:p>
            <a:pPr marL="571500" indent="-571500">
              <a:lnSpc>
                <a:spcPct val="12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Arial" panose="020B0604020202020204" pitchFamily="34" charset="0"/>
              <a:buChar char="•"/>
            </a:pPr>
            <a:r>
              <a:rPr lang="en-US" altLang="ko-KR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JDK-9.0.1</a:t>
            </a:r>
          </a:p>
          <a:p>
            <a:pPr marL="571500" indent="-571500">
              <a:lnSpc>
                <a:spcPct val="12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Arial" panose="020B0604020202020204" pitchFamily="34" charset="0"/>
              <a:buChar char="•"/>
            </a:pPr>
            <a:r>
              <a:rPr lang="en-US" altLang="ko-KR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Eclipse</a:t>
            </a:r>
          </a:p>
          <a:p>
            <a:pPr marL="571500" indent="-571500">
              <a:lnSpc>
                <a:spcPct val="12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Arial" panose="020B0604020202020204" pitchFamily="34" charset="0"/>
              <a:buChar char="•"/>
            </a:pPr>
            <a:r>
              <a:rPr lang="en-US" altLang="ko-KR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JAVA</a:t>
            </a:r>
          </a:p>
          <a:p>
            <a:pPr marL="571500" indent="-571500">
              <a:lnSpc>
                <a:spcPct val="12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Arial" panose="020B0604020202020204" pitchFamily="34" charset="0"/>
              <a:buChar char="•"/>
            </a:pPr>
            <a:r>
              <a:rPr lang="en-US" altLang="ko-KR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Window Builder Application Window</a:t>
            </a:r>
          </a:p>
          <a:p>
            <a:pPr marL="571500" indent="-571500">
              <a:lnSpc>
                <a:spcPct val="12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Arial" panose="020B0604020202020204" pitchFamily="34" charset="0"/>
              <a:buChar char="•"/>
            </a:pPr>
            <a:r>
              <a:rPr lang="en-US" altLang="ko-KR" sz="3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SWING, AWT</a:t>
            </a:r>
            <a:endParaRPr lang="ko-KR" altLang="en-US" sz="3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0D1275-17BE-4F88-9599-35E36CFEE921}"/>
              </a:ext>
            </a:extLst>
          </p:cNvPr>
          <p:cNvSpPr txBox="1"/>
          <p:nvPr/>
        </p:nvSpPr>
        <p:spPr>
          <a:xfrm>
            <a:off x="161261" y="95296"/>
            <a:ext cx="2073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주니어 창의작품 경진대회</a:t>
            </a:r>
          </a:p>
        </p:txBody>
      </p:sp>
    </p:spTree>
    <p:extLst>
      <p:ext uri="{BB962C8B-B14F-4D97-AF65-F5344CB8AC3E}">
        <p14:creationId xmlns:p14="http://schemas.microsoft.com/office/powerpoint/2010/main" val="902961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48288" y="1114895"/>
            <a:ext cx="11895424" cy="5580711"/>
          </a:xfrm>
          <a:prstGeom prst="rect">
            <a:avLst/>
          </a:prstGeom>
          <a:noFill/>
          <a:ln w="15875">
            <a:gradFill>
              <a:gsLst>
                <a:gs pos="68460">
                  <a:srgbClr val="ECCDC4"/>
                </a:gs>
                <a:gs pos="33600">
                  <a:srgbClr val="76D0FE"/>
                </a:gs>
                <a:gs pos="0">
                  <a:srgbClr val="ECCDC4"/>
                </a:gs>
                <a:gs pos="100000">
                  <a:srgbClr val="76D0F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48288" y="530119"/>
            <a:ext cx="35028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개발 방법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/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클래스 구성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355553" y="95296"/>
            <a:ext cx="6751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>
                <a:solidFill>
                  <a:schemeClr val="bg1">
                    <a:lumMod val="85000"/>
                  </a:schemeClr>
                </a:solidFill>
                <a:latin typeface="+mn-ea"/>
              </a:rPr>
              <a:t>윤지애</a:t>
            </a:r>
            <a:endParaRPr lang="ko-KR" altLang="en-US" sz="1400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25658" y="1273760"/>
            <a:ext cx="1114068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2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altLang="ko-KR" sz="2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Main.class</a:t>
            </a:r>
            <a:endParaRPr lang="en-US" altLang="ko-KR" sz="2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571500" indent="-571500">
              <a:lnSpc>
                <a:spcPct val="12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altLang="ko-KR" sz="2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Explanation.class</a:t>
            </a:r>
            <a:endParaRPr lang="en-US" altLang="ko-KR" sz="2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571500" indent="-571500">
              <a:lnSpc>
                <a:spcPct val="12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altLang="ko-KR" sz="2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Option.class</a:t>
            </a:r>
            <a:endParaRPr lang="en-US" altLang="ko-KR" sz="2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571500" indent="-571500">
              <a:lnSpc>
                <a:spcPct val="12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altLang="ko-KR" sz="2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BearDiceGame.class</a:t>
            </a:r>
            <a:endParaRPr lang="en-US" altLang="ko-KR" sz="2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028700" lvl="1" indent="-571500">
              <a:lnSpc>
                <a:spcPct val="12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altLang="ko-KR" sz="2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Block.class</a:t>
            </a:r>
            <a:endParaRPr lang="en-US" altLang="ko-KR" sz="2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028700" lvl="1" indent="-571500">
              <a:lnSpc>
                <a:spcPct val="12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altLang="ko-KR" sz="2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Music.class</a:t>
            </a:r>
            <a:endParaRPr lang="en-US" altLang="ko-KR" sz="2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028700" lvl="1" indent="-571500">
              <a:lnSpc>
                <a:spcPct val="12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altLang="ko-KR" sz="2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RollTheDice.class</a:t>
            </a:r>
            <a:endParaRPr lang="en-US" altLang="ko-KR" sz="2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485900" lvl="2" indent="-571500">
              <a:lnSpc>
                <a:spcPct val="12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altLang="ko-KR" sz="2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GameType.class</a:t>
            </a:r>
            <a:endParaRPr lang="en-US" altLang="ko-KR" sz="2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485900" lvl="2" indent="-571500">
              <a:lnSpc>
                <a:spcPct val="12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altLang="ko-KR" sz="2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DiceType.class</a:t>
            </a:r>
            <a:endParaRPr lang="en-US" altLang="ko-KR" sz="2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571500" indent="-571500">
              <a:lnSpc>
                <a:spcPct val="120000"/>
              </a:lnSpc>
              <a:buClr>
                <a:schemeClr val="accent4">
                  <a:lumMod val="40000"/>
                  <a:lumOff val="60000"/>
                </a:schemeClr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altLang="ko-KR" sz="2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Finish.class</a:t>
            </a:r>
            <a:endParaRPr lang="en-US" altLang="ko-KR" sz="2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FDB90B6-113C-40F4-9606-56F4CBDDE0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76386"/>
            <a:ext cx="2867025" cy="46577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E00D0C7-2B77-4715-A56A-2A32ECCFB389}"/>
              </a:ext>
            </a:extLst>
          </p:cNvPr>
          <p:cNvSpPr txBox="1"/>
          <p:nvPr/>
        </p:nvSpPr>
        <p:spPr>
          <a:xfrm>
            <a:off x="161261" y="95296"/>
            <a:ext cx="2073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주니어 창의작품 경진대회</a:t>
            </a:r>
          </a:p>
        </p:txBody>
      </p:sp>
    </p:spTree>
    <p:extLst>
      <p:ext uri="{BB962C8B-B14F-4D97-AF65-F5344CB8AC3E}">
        <p14:creationId xmlns:p14="http://schemas.microsoft.com/office/powerpoint/2010/main" val="215273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296</Words>
  <Application>Microsoft Office PowerPoint</Application>
  <PresentationFormat>와이드스크린</PresentationFormat>
  <Paragraphs>88</Paragraphs>
  <Slides>13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Arial</vt:lpstr>
      <vt:lpstr>Wingdings</vt:lpstr>
      <vt:lpstr>나눔스퀘어</vt:lpstr>
      <vt:lpstr>나눔고딕</vt:lpstr>
      <vt:lpstr>나눔스퀘어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윤지애</cp:lastModifiedBy>
  <cp:revision>12</cp:revision>
  <dcterms:created xsi:type="dcterms:W3CDTF">2017-09-14T14:15:22Z</dcterms:created>
  <dcterms:modified xsi:type="dcterms:W3CDTF">2018-01-25T15:50:12Z</dcterms:modified>
  <cp:contentStatus>최종본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